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5"/>
  </p:notesMasterIdLst>
  <p:sldIdLst>
    <p:sldId id="256" r:id="rId2"/>
    <p:sldId id="262" r:id="rId3"/>
    <p:sldId id="265" r:id="rId4"/>
    <p:sldId id="263" r:id="rId5"/>
    <p:sldId id="266" r:id="rId6"/>
    <p:sldId id="267" r:id="rId7"/>
    <p:sldId id="268" r:id="rId8"/>
    <p:sldId id="269" r:id="rId9"/>
    <p:sldId id="264" r:id="rId10"/>
    <p:sldId id="270" r:id="rId11"/>
    <p:sldId id="271" r:id="rId12"/>
    <p:sldId id="273" r:id="rId13"/>
    <p:sldId id="272" r:id="rId14"/>
  </p:sldIdLst>
  <p:sldSz cx="9144000" cy="6858000" type="screen4x3"/>
  <p:notesSz cx="6858000" cy="9144000"/>
  <p:custDataLst>
    <p:tags r:id="rId16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+mn-ea"/>
        <a:cs typeface="+mn-cs"/>
        <a:sym typeface="Arial" charset="0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+mn-ea"/>
        <a:cs typeface="+mn-cs"/>
        <a:sym typeface="Arial" charset="0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+mn-ea"/>
        <a:cs typeface="+mn-cs"/>
        <a:sym typeface="Arial" charset="0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+mn-ea"/>
        <a:cs typeface="+mn-cs"/>
        <a:sym typeface="Arial" charset="0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+mn-ea"/>
        <a:cs typeface="+mn-cs"/>
        <a:sym typeface="Arial" charset="0"/>
      </a:defRPr>
    </a:lvl5pPr>
    <a:lvl6pPr marL="2286000" algn="l" defTabSz="914400" rtl="0" eaLnBrk="1" latinLnBrk="0" hangingPunct="1">
      <a:defRPr sz="2400" kern="1200">
        <a:solidFill>
          <a:srgbClr val="000000"/>
        </a:solidFill>
        <a:latin typeface="Arial" charset="0"/>
        <a:ea typeface="+mn-ea"/>
        <a:cs typeface="+mn-cs"/>
        <a:sym typeface="Arial" charset="0"/>
      </a:defRPr>
    </a:lvl6pPr>
    <a:lvl7pPr marL="2743200" algn="l" defTabSz="914400" rtl="0" eaLnBrk="1" latinLnBrk="0" hangingPunct="1">
      <a:defRPr sz="2400" kern="1200">
        <a:solidFill>
          <a:srgbClr val="000000"/>
        </a:solidFill>
        <a:latin typeface="Arial" charset="0"/>
        <a:ea typeface="+mn-ea"/>
        <a:cs typeface="+mn-cs"/>
        <a:sym typeface="Arial" charset="0"/>
      </a:defRPr>
    </a:lvl7pPr>
    <a:lvl8pPr marL="3200400" algn="l" defTabSz="914400" rtl="0" eaLnBrk="1" latinLnBrk="0" hangingPunct="1">
      <a:defRPr sz="2400" kern="1200">
        <a:solidFill>
          <a:srgbClr val="000000"/>
        </a:solidFill>
        <a:latin typeface="Arial" charset="0"/>
        <a:ea typeface="+mn-ea"/>
        <a:cs typeface="+mn-cs"/>
        <a:sym typeface="Arial" charset="0"/>
      </a:defRPr>
    </a:lvl8pPr>
    <a:lvl9pPr marL="3657600" algn="l" defTabSz="914400" rtl="0" eaLnBrk="1" latinLnBrk="0" hangingPunct="1">
      <a:defRPr sz="2400" kern="1200">
        <a:solidFill>
          <a:srgbClr val="000000"/>
        </a:solidFill>
        <a:latin typeface="Arial" charset="0"/>
        <a:ea typeface="+mn-ea"/>
        <a:cs typeface="+mn-cs"/>
        <a:sym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1026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tags" Target="tags/tag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1"/>
          <p:cNvSpPr>
            <a:spLocks noRo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8" name="Rectangle 2"/>
          <p:cNvSpPr>
            <a:spLocks noGrp="1" noChangeArrowheads="1"/>
          </p:cNvSpPr>
          <p:nvPr>
            <p:ph type="body" sz="quarter" idx="1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"/>
          <p:cNvSpPr>
            <a:spLocks noChangeArrowheads="1" noTextEdit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7171" name="Rectangle 2"/>
          <p:cNvSpPr>
            <a:spLocks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39688" eaLnBrk="1" hangingPunct="1"/>
            <a:r>
              <a:rPr lang="en-US" smtClean="0">
                <a:solidFill>
                  <a:srgbClr val="000000"/>
                </a:solidFill>
                <a:latin typeface="Calibri" pitchFamily="34" charset="0"/>
                <a:ea typeface="ＭＳ Ｐゴシック" pitchFamily="34" charset="-128"/>
                <a:sym typeface="Calibri" pitchFamily="34" charset="0"/>
              </a:rPr>
              <a:t>&lt;Welcome participants.&gt;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A56E48-474D-4EDE-A853-EB2AA496575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E06DF4-719D-4FEC-A19E-F0BA77B3B3F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0488"/>
            <a:ext cx="2057400" cy="67675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0488"/>
            <a:ext cx="6019800" cy="67675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75F0FC-5E3E-45A8-B0FA-242EA71E69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A5BB1D-41FF-4BF4-A62C-C4D7814FF46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4AC44C-06D5-41FE-9FBE-E306B57053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BF22A0-1D7A-4996-8C7C-11CD8E5FF2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382C07-3269-4BBB-B445-DADE5910491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E986CC-65E7-4424-9D0E-0194EAE84B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36A287-7B58-424D-BB29-AFAE1B4C892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1B41C7-E6EC-446F-8F19-372DD175C11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>
              <a:sym typeface="Arial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949653-502E-484E-BCE7-9F9F051C35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457200" y="90488"/>
            <a:ext cx="8229600" cy="15097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50800" tIns="50800" rIns="9144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Arial" charset="0"/>
              </a:rPr>
              <a:t>Click to edit Master title style</a:t>
            </a:r>
          </a:p>
        </p:txBody>
      </p:sp>
      <p:sp>
        <p:nvSpPr>
          <p:cNvPr id="1027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457200" y="1600200"/>
            <a:ext cx="8229600" cy="5257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50800" tIns="50800" rIns="9144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Arial" charset="0"/>
              </a:rPr>
              <a:t>Click to edit Master text styles</a:t>
            </a:r>
          </a:p>
          <a:p>
            <a:pPr lvl="1"/>
            <a:r>
              <a:rPr lang="en-US" smtClean="0">
                <a:sym typeface="Arial" charset="0"/>
              </a:rPr>
              <a:t>Second level</a:t>
            </a:r>
          </a:p>
          <a:p>
            <a:pPr lvl="2"/>
            <a:r>
              <a:rPr lang="en-US" smtClean="0">
                <a:sym typeface="Arial" charset="0"/>
              </a:rPr>
              <a:t>Third level</a:t>
            </a:r>
          </a:p>
          <a:p>
            <a:pPr lvl="3"/>
            <a:r>
              <a:rPr lang="en-US" smtClean="0">
                <a:sym typeface="Arial" charset="0"/>
              </a:rPr>
              <a:t>Fourth level</a:t>
            </a:r>
          </a:p>
          <a:p>
            <a:pPr lvl="4"/>
            <a:r>
              <a:rPr lang="en-US" smtClean="0">
                <a:sym typeface="Arial" charset="0"/>
              </a:rPr>
              <a:t>Fifth level</a:t>
            </a:r>
          </a:p>
        </p:txBody>
      </p:sp>
      <p:pic>
        <p:nvPicPr>
          <p:cNvPr id="1028" name="Picture 1"/>
          <p:cNvPicPr>
            <a:picLocks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ext Box 3"/>
          <p:cNvSpPr txBox="1">
            <a:spLocks noGrp="1" noChangeArrowheads="1"/>
          </p:cNvSpPr>
          <p:nvPr>
            <p:ph type="sldNum" sz="quarter" idx="4"/>
          </p:nvPr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pitchFamily="34" charset="0"/>
                <a:cs typeface="Arial" pitchFamily="34" charset="0"/>
                <a:sym typeface="Arial" pitchFamily="34" charset="0"/>
              </a:defRPr>
            </a:lvl1pPr>
          </a:lstStyle>
          <a:p>
            <a:pPr>
              <a:defRPr/>
            </a:pPr>
            <a:fld id="{73AE17FF-9E95-4AF3-95DB-76FC6897C5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30" name="Picture 2"/>
          <p:cNvPicPr>
            <a:picLocks noChangeArrowheads="1"/>
          </p:cNvPicPr>
          <p:nvPr userDrawn="1"/>
        </p:nvPicPr>
        <p:blipFill>
          <a:blip r:embed="rId14" cstate="print"/>
          <a:srcRect/>
          <a:stretch>
            <a:fillRect/>
          </a:stretch>
        </p:blipFill>
        <p:spPr bwMode="auto">
          <a:xfrm>
            <a:off x="260350" y="5507038"/>
            <a:ext cx="1652588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ransition/>
  <p:hf hdr="0" ftr="0" dt="0"/>
  <p:txStyles>
    <p:titleStyle>
      <a:lvl1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+mj-lt"/>
          <a:ea typeface="+mj-ea"/>
          <a:cs typeface="+mj-cs"/>
          <a:sym typeface="Arial" charset="0"/>
        </a:defRPr>
      </a:lvl1pPr>
      <a:lvl2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2pPr>
      <a:lvl3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3pPr>
      <a:lvl4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4pPr>
      <a:lvl5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5pPr>
      <a:lvl6pPr marL="4968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6pPr>
      <a:lvl7pPr marL="9540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7pPr>
      <a:lvl8pPr marL="14112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8pPr>
      <a:lvl9pPr marL="18684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9pPr>
    </p:titleStyle>
    <p:bodyStyle>
      <a:lvl1pPr marL="382588" indent="-342900" algn="l" rtl="0" eaLnBrk="0" fontAlgn="base" hangingPunct="0">
        <a:spcBef>
          <a:spcPts val="700"/>
        </a:spcBef>
        <a:spcAft>
          <a:spcPct val="0"/>
        </a:spcAft>
        <a:buSzPct val="100000"/>
        <a:buFont typeface="Arial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1pPr>
      <a:lvl2pPr marL="731838" indent="-285750" algn="l" rtl="0" eaLnBrk="0" fontAlgn="base" hangingPunct="0">
        <a:spcBef>
          <a:spcPts val="600"/>
        </a:spcBef>
        <a:spcAft>
          <a:spcPct val="0"/>
        </a:spcAft>
        <a:buSzPct val="100000"/>
        <a:buFont typeface="Arial" charset="0"/>
        <a:buChar char="–"/>
        <a:defRPr sz="28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2pPr>
      <a:lvl3pPr marL="1131888" indent="-228600" algn="l" rtl="0" eaLnBrk="0" fontAlgn="base" hangingPunct="0">
        <a:spcBef>
          <a:spcPts val="600"/>
        </a:spcBef>
        <a:spcAft>
          <a:spcPct val="0"/>
        </a:spcAft>
        <a:buSzPct val="100000"/>
        <a:buFont typeface="Arial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3pPr>
      <a:lvl4pPr marL="1589088" indent="-228600" algn="l" rtl="0" eaLnBrk="0" fontAlgn="base" hangingPunct="0">
        <a:spcBef>
          <a:spcPts val="500"/>
        </a:spcBef>
        <a:spcAft>
          <a:spcPct val="0"/>
        </a:spcAft>
        <a:buSzPct val="100000"/>
        <a:buFont typeface="Arial" charset="0"/>
        <a:buChar char="–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4pPr>
      <a:lvl5pPr marL="2046288" indent="-228600" algn="l" rtl="0" eaLnBrk="0" fontAlgn="base" hangingPunct="0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5pPr>
      <a:lvl6pPr marL="25034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6pPr>
      <a:lvl7pPr marL="29606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7pPr>
      <a:lvl8pPr marL="34178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8pPr>
      <a:lvl9pPr marL="38750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"/>
          <p:cNvSpPr>
            <a:spLocks/>
          </p:cNvSpPr>
          <p:nvPr/>
        </p:nvSpPr>
        <p:spPr bwMode="auto">
          <a:xfrm>
            <a:off x="0" y="0"/>
            <a:ext cx="9144000" cy="4876800"/>
          </a:xfrm>
          <a:prstGeom prst="rect">
            <a:avLst/>
          </a:prstGeom>
          <a:gradFill rotWithShape="0">
            <a:gsLst>
              <a:gs pos="0">
                <a:srgbClr val="D1D1F0"/>
              </a:gs>
              <a:gs pos="100000">
                <a:srgbClr val="FFFFFF"/>
              </a:gs>
            </a:gsLst>
            <a:lin ang="5400000" scaled="1"/>
          </a:gradFill>
          <a:ln w="9525">
            <a:solidFill>
              <a:srgbClr val="F9F9F9"/>
            </a:solidFill>
            <a:miter lim="800000"/>
            <a:headEnd/>
            <a:tailEnd/>
          </a:ln>
          <a:effectLst>
            <a:outerShdw dist="25399" dir="5400000" algn="ctr" rotWithShape="0">
              <a:schemeClr val="bg2">
                <a:alpha val="37996"/>
              </a:schemeClr>
            </a:outerShdw>
          </a:effectLst>
        </p:spPr>
        <p:txBody>
          <a:bodyPr lIns="0" tIns="0" rIns="0" bIns="0"/>
          <a:lstStyle/>
          <a:p>
            <a:endParaRPr lang="en-CA"/>
          </a:p>
        </p:txBody>
      </p:sp>
      <p:pic>
        <p:nvPicPr>
          <p:cNvPr id="2051" name="Picture 2"/>
          <p:cNvPicPr>
            <a:picLocks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BC502517-FB9A-47BD-A623-6F7FBB59119C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1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title"/>
          </p:nvPr>
        </p:nvSpPr>
        <p:spPr>
          <a:xfrm>
            <a:off x="533400" y="1828800"/>
            <a:ext cx="8077200" cy="914400"/>
          </a:xfrm>
        </p:spPr>
        <p:txBody>
          <a:bodyPr rIns="132080"/>
          <a:lstStyle/>
          <a:p>
            <a:pPr indent="0" algn="ctr" eaLnBrk="1" hangingPunct="1"/>
            <a:r>
              <a:rPr lang="en-US" sz="4800" smtClean="0">
                <a:solidFill>
                  <a:srgbClr val="2490D8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Math CAMPPP 2012</a:t>
            </a:r>
            <a:endParaRPr lang="en-US" sz="4800" smtClean="0">
              <a:solidFill>
                <a:srgbClr val="2490D8"/>
              </a:solidFill>
              <a:latin typeface="Tahoma" pitchFamily="34" charset="0"/>
              <a:sym typeface="Tahoma" pitchFamily="34" charset="0"/>
            </a:endParaRPr>
          </a:p>
        </p:txBody>
      </p:sp>
      <p:sp>
        <p:nvSpPr>
          <p:cNvPr id="2054" name="Rectangle 6"/>
          <p:cNvSpPr>
            <a:spLocks noGrp="1" noChangeArrowheads="1"/>
          </p:cNvSpPr>
          <p:nvPr>
            <p:ph idx="1"/>
          </p:nvPr>
        </p:nvSpPr>
        <p:spPr>
          <a:xfrm>
            <a:off x="914400" y="4724400"/>
            <a:ext cx="7620000" cy="914400"/>
          </a:xfrm>
        </p:spPr>
        <p:txBody>
          <a:bodyPr rIns="132080"/>
          <a:lstStyle/>
          <a:p>
            <a:pPr marL="39688" indent="0" algn="ctr" eaLnBrk="1" hangingPunct="1">
              <a:buFont typeface="Arial" charset="0"/>
              <a:buNone/>
            </a:pPr>
            <a:r>
              <a:rPr lang="en-US" smtClean="0">
                <a:solidFill>
                  <a:srgbClr val="B42478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Breakout Session #6</a:t>
            </a:r>
          </a:p>
          <a:p>
            <a:pPr marL="39688" indent="0" algn="ctr" eaLnBrk="1" hangingPunct="1">
              <a:buFont typeface="Arial" charset="0"/>
              <a:buNone/>
            </a:pPr>
            <a:r>
              <a:rPr lang="en-US" smtClean="0">
                <a:solidFill>
                  <a:srgbClr val="B42478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Kindergarten to Grade 4</a:t>
            </a:r>
            <a:endParaRPr lang="en-US" smtClean="0">
              <a:solidFill>
                <a:srgbClr val="B42478"/>
              </a:solidFill>
              <a:latin typeface="Tahoma" pitchFamily="34" charset="0"/>
              <a:sym typeface="Tahoma" pitchFamily="34" charset="0"/>
            </a:endParaRPr>
          </a:p>
          <a:p>
            <a:pPr marL="39688" indent="0" algn="ctr" eaLnBrk="1" hangingPunct="1">
              <a:buFont typeface="Arial" charset="0"/>
              <a:buNone/>
            </a:pPr>
            <a:endParaRPr lang="en-US" smtClean="0"/>
          </a:p>
          <a:p>
            <a:pPr marL="39688" indent="0" algn="ctr" eaLnBrk="1" hangingPunct="1">
              <a:buFont typeface="Arial" charset="0"/>
              <a:buNone/>
            </a:pPr>
            <a:endParaRPr lang="en-US" smtClean="0"/>
          </a:p>
        </p:txBody>
      </p:sp>
      <p:pic>
        <p:nvPicPr>
          <p:cNvPr id="2055" name="Picture 8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52400" y="76200"/>
            <a:ext cx="25908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indent="0" algn="ctr"/>
            <a:r>
              <a:rPr lang="en-CA" smtClean="0"/>
              <a:t>Body Fractions</a:t>
            </a:r>
          </a:p>
        </p:txBody>
      </p:sp>
      <p:sp>
        <p:nvSpPr>
          <p:cNvPr id="24579" name="Content Placeholder 2"/>
          <p:cNvSpPr>
            <a:spLocks noGrp="1"/>
          </p:cNvSpPr>
          <p:nvPr>
            <p:ph idx="4294967295"/>
          </p:nvPr>
        </p:nvSpPr>
        <p:spPr>
          <a:xfrm>
            <a:off x="0" y="1295400"/>
            <a:ext cx="6934200" cy="52578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en-CA" smtClean="0"/>
              <a:t>With your partner …</a:t>
            </a:r>
          </a:p>
          <a:p>
            <a:r>
              <a:rPr lang="en-CA" smtClean="0"/>
              <a:t>Decide what fraction would be where your knees are</a:t>
            </a:r>
          </a:p>
          <a:p>
            <a:r>
              <a:rPr lang="en-CA" smtClean="0"/>
              <a:t>Decide what fraction would be where your eyes are</a:t>
            </a:r>
          </a:p>
          <a:p>
            <a:r>
              <a:rPr lang="en-CA" smtClean="0"/>
              <a:t>Do you and your partner have the same fractions? Why or why not?</a:t>
            </a:r>
          </a:p>
          <a:p>
            <a:r>
              <a:rPr lang="en-CA" smtClean="0"/>
              <a:t>Use adding tape to check </a:t>
            </a:r>
          </a:p>
          <a:p>
            <a:endParaRPr lang="en-CA" smtClean="0"/>
          </a:p>
        </p:txBody>
      </p:sp>
      <p:sp>
        <p:nvSpPr>
          <p:cNvPr id="24580" name="Slide Number Placeholder 3"/>
          <p:cNvSpPr txBox="1">
            <a:spLocks noGrp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F84FA5BA-2411-4F2F-8D2B-D2BB724484DC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10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CA" smtClean="0"/>
              <a:t>Check for Understanding</a:t>
            </a:r>
          </a:p>
        </p:txBody>
      </p:sp>
      <p:sp>
        <p:nvSpPr>
          <p:cNvPr id="25603" name="Rectangle 3"/>
          <p:cNvSpPr>
            <a:spLocks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en-CA" b="1" smtClean="0"/>
              <a:t>One person hiked two-thirds of the way on the trail, the other person hiked two-fourths of the way. </a:t>
            </a:r>
          </a:p>
          <a:p>
            <a:pPr>
              <a:buFont typeface="Arial" charset="0"/>
              <a:buNone/>
            </a:pPr>
            <a:r>
              <a:rPr lang="en-CA" b="1" smtClean="0"/>
              <a:t>Who hiked the further distance? </a:t>
            </a:r>
          </a:p>
          <a:p>
            <a:pPr>
              <a:buFont typeface="Arial" charset="0"/>
              <a:buNone/>
            </a:pPr>
            <a:r>
              <a:rPr lang="en-CA" b="1" smtClean="0"/>
              <a:t>How do you know?</a:t>
            </a:r>
            <a:r>
              <a:rPr lang="en-CA" smtClean="0"/>
              <a:t> </a:t>
            </a:r>
          </a:p>
        </p:txBody>
      </p:sp>
    </p:spTree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>
            <p:ph type="title"/>
          </p:nvPr>
        </p:nvSpPr>
        <p:spPr>
          <a:xfrm>
            <a:off x="457200" y="90488"/>
            <a:ext cx="8229600" cy="900112"/>
          </a:xfrm>
        </p:spPr>
        <p:txBody>
          <a:bodyPr/>
          <a:lstStyle/>
          <a:p>
            <a:pPr algn="ctr"/>
            <a:r>
              <a:rPr lang="en-CA" smtClean="0"/>
              <a:t>Learning Goals</a:t>
            </a:r>
          </a:p>
        </p:txBody>
      </p:sp>
      <p:sp>
        <p:nvSpPr>
          <p:cNvPr id="29699" name="Rectangle 3"/>
          <p:cNvSpPr>
            <a:spLocks noChangeArrowheads="1"/>
          </p:cNvSpPr>
          <p:nvPr>
            <p:ph type="body" idx="1"/>
          </p:nvPr>
        </p:nvSpPr>
        <p:spPr>
          <a:xfrm>
            <a:off x="304800" y="914400"/>
            <a:ext cx="8229600" cy="5257800"/>
          </a:xfrm>
        </p:spPr>
        <p:txBody>
          <a:bodyPr/>
          <a:lstStyle/>
          <a:p>
            <a:r>
              <a:rPr lang="en-CA" sz="2800" smtClean="0"/>
              <a:t>Participants will:</a:t>
            </a:r>
          </a:p>
          <a:p>
            <a:r>
              <a:rPr lang="en-CA" sz="2800" smtClean="0"/>
              <a:t>Understand the use of number line activities to from whole number to fractional thinking</a:t>
            </a:r>
          </a:p>
          <a:p>
            <a:r>
              <a:rPr lang="en-CA" sz="2800" smtClean="0"/>
              <a:t>Recognize how the number line is different from other fractional representations and its advantages</a:t>
            </a:r>
          </a:p>
          <a:p>
            <a:r>
              <a:rPr lang="en-CA" sz="2800" smtClean="0"/>
              <a:t>Understand the importance of the number line and how understanding its structure </a:t>
            </a:r>
          </a:p>
          <a:p>
            <a:r>
              <a:rPr lang="en-CA" sz="2800" smtClean="0"/>
              <a:t>Recognize the advantages that can be gained by using the number line </a:t>
            </a:r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ChangeArrowheads="1"/>
          </p:cNvSpPr>
          <p:nvPr>
            <p:ph type="title"/>
          </p:nvPr>
        </p:nvSpPr>
        <p:spPr>
          <a:xfrm>
            <a:off x="457200" y="90488"/>
            <a:ext cx="8229600" cy="747712"/>
          </a:xfrm>
        </p:spPr>
        <p:txBody>
          <a:bodyPr/>
          <a:lstStyle/>
          <a:p>
            <a:r>
              <a:rPr lang="en-CA" sz="4000" smtClean="0"/>
              <a:t>Consolidation </a:t>
            </a:r>
          </a:p>
        </p:txBody>
      </p:sp>
      <p:sp>
        <p:nvSpPr>
          <p:cNvPr id="26627" name="Rectangle 3"/>
          <p:cNvSpPr>
            <a:spLocks noChangeArrowheads="1"/>
          </p:cNvSpPr>
          <p:nvPr>
            <p:ph type="body" sz="half" idx="1"/>
          </p:nvPr>
        </p:nvSpPr>
        <p:spPr>
          <a:xfrm>
            <a:off x="381000" y="762000"/>
            <a:ext cx="4038600" cy="5257800"/>
          </a:xfrm>
        </p:spPr>
        <p:txBody>
          <a:bodyPr/>
          <a:lstStyle/>
          <a:p>
            <a:pPr>
              <a:lnSpc>
                <a:spcPct val="90000"/>
              </a:lnSpc>
              <a:buFont typeface="Arial" charset="0"/>
              <a:buNone/>
            </a:pPr>
            <a:r>
              <a:rPr lang="en-CA" b="1" smtClean="0"/>
              <a:t>On the back of your number lines …</a:t>
            </a:r>
          </a:p>
          <a:p>
            <a:pPr>
              <a:lnSpc>
                <a:spcPct val="90000"/>
              </a:lnSpc>
              <a:buFont typeface="Arial" charset="0"/>
              <a:buNone/>
            </a:pPr>
            <a:r>
              <a:rPr lang="en-CA" smtClean="0"/>
              <a:t>1. What are some pluses of using the number line when dealing with fractions?</a:t>
            </a:r>
          </a:p>
          <a:p>
            <a:pPr>
              <a:lnSpc>
                <a:spcPct val="90000"/>
              </a:lnSpc>
              <a:buFont typeface="Arial" charset="0"/>
              <a:buNone/>
            </a:pPr>
            <a:r>
              <a:rPr lang="en-CA" smtClean="0"/>
              <a:t>2. What mathematical concepts can be reinforced by using the number line?</a:t>
            </a:r>
          </a:p>
          <a:p>
            <a:pPr>
              <a:lnSpc>
                <a:spcPct val="90000"/>
              </a:lnSpc>
              <a:buFont typeface="Arial" charset="0"/>
              <a:buNone/>
            </a:pPr>
            <a:r>
              <a:rPr lang="en-CA" smtClean="0"/>
              <a:t>   </a:t>
            </a:r>
          </a:p>
        </p:txBody>
      </p:sp>
      <p:sp>
        <p:nvSpPr>
          <p:cNvPr id="26628" name="Rectangle 4"/>
          <p:cNvSpPr>
            <a:spLocks noChangeArrowheads="1"/>
          </p:cNvSpPr>
          <p:nvPr>
            <p:ph type="body" sz="half" idx="2"/>
          </p:nvPr>
        </p:nvSpPr>
        <p:spPr>
          <a:xfrm>
            <a:off x="4648200" y="838200"/>
            <a:ext cx="4038600" cy="5257800"/>
          </a:xfrm>
        </p:spPr>
        <p:txBody>
          <a:bodyPr/>
          <a:lstStyle/>
          <a:p>
            <a:pPr>
              <a:lnSpc>
                <a:spcPct val="90000"/>
              </a:lnSpc>
              <a:buFont typeface="Arial" charset="0"/>
              <a:buNone/>
            </a:pPr>
            <a:r>
              <a:rPr lang="en-CA" b="1" smtClean="0"/>
              <a:t>Reflect on the Quote</a:t>
            </a:r>
            <a:r>
              <a:rPr lang="en-CA" smtClean="0"/>
              <a:t>:</a:t>
            </a:r>
          </a:p>
          <a:p>
            <a:pPr>
              <a:lnSpc>
                <a:spcPct val="90000"/>
              </a:lnSpc>
              <a:buFont typeface="Arial" charset="0"/>
              <a:buNone/>
            </a:pPr>
            <a:endParaRPr lang="en-CA" i="1" smtClean="0"/>
          </a:p>
          <a:p>
            <a:pPr>
              <a:lnSpc>
                <a:spcPct val="90000"/>
              </a:lnSpc>
              <a:buFont typeface="Arial" charset="0"/>
              <a:buNone/>
            </a:pPr>
            <a:r>
              <a:rPr lang="en-CA" i="1" smtClean="0"/>
              <a:t>Learning is a treasure that will follow its owner everywhere</a:t>
            </a:r>
            <a:r>
              <a:rPr lang="en-CA" smtClean="0"/>
              <a:t> – </a:t>
            </a:r>
          </a:p>
          <a:p>
            <a:pPr>
              <a:lnSpc>
                <a:spcPct val="90000"/>
              </a:lnSpc>
              <a:buFont typeface="Arial" charset="0"/>
              <a:buNone/>
            </a:pPr>
            <a:r>
              <a:rPr lang="en-CA" smtClean="0"/>
              <a:t>Chinese Proverb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3"/>
          <p:cNvSpPr>
            <a:spLocks noGrp="1" noChangeArrowheads="1"/>
          </p:cNvSpPr>
          <p:nvPr>
            <p:ph type="title"/>
          </p:nvPr>
        </p:nvSpPr>
        <p:spPr/>
        <p:txBody>
          <a:bodyPr rIns="132080"/>
          <a:lstStyle/>
          <a:p>
            <a:pPr indent="0" eaLnBrk="1" hangingPunct="1"/>
            <a:r>
              <a:rPr lang="en-CA" smtClean="0"/>
              <a:t>Minds On!</a:t>
            </a:r>
            <a:br>
              <a:rPr lang="en-CA" smtClean="0"/>
            </a:br>
            <a:r>
              <a:rPr lang="en-CA" smtClean="0"/>
              <a:t>Human Number Line</a:t>
            </a:r>
          </a:p>
        </p:txBody>
      </p:sp>
      <p:sp>
        <p:nvSpPr>
          <p:cNvPr id="3075" name="Rectangle 4"/>
          <p:cNvSpPr>
            <a:spLocks noGrp="1" noChangeArrowheads="1"/>
          </p:cNvSpPr>
          <p:nvPr>
            <p:ph idx="1"/>
          </p:nvPr>
        </p:nvSpPr>
        <p:spPr>
          <a:xfrm>
            <a:off x="457200" y="3733800"/>
            <a:ext cx="8229600" cy="3124200"/>
          </a:xfrm>
        </p:spPr>
        <p:txBody>
          <a:bodyPr rIns="132080"/>
          <a:lstStyle/>
          <a:p>
            <a:pPr eaLnBrk="1" hangingPunct="1"/>
            <a:r>
              <a:rPr lang="en-CA" smtClean="0"/>
              <a:t>Stand where 5 would be</a:t>
            </a:r>
          </a:p>
          <a:p>
            <a:pPr eaLnBrk="1" hangingPunct="1"/>
            <a:r>
              <a:rPr lang="en-CA" smtClean="0"/>
              <a:t>Stand where 3 would be</a:t>
            </a:r>
          </a:p>
          <a:p>
            <a:pPr eaLnBrk="1" hangingPunct="1"/>
            <a:r>
              <a:rPr lang="en-CA" smtClean="0"/>
              <a:t>Stand where 8 would be</a:t>
            </a:r>
          </a:p>
        </p:txBody>
      </p:sp>
      <p:sp>
        <p:nvSpPr>
          <p:cNvPr id="3076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ED49BFD5-4D36-4919-8BC0-A665B2D957BF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2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  <p:pic>
        <p:nvPicPr>
          <p:cNvPr id="3077" name="Picture 1"/>
          <p:cNvPicPr>
            <a:picLocks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078" name="Text Box 5"/>
          <p:cNvSpPr txBox="1">
            <a:spLocks noChangeArrowheads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05EBDB6D-1CDC-477B-9955-9744ED695B25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2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1295400" y="2514600"/>
            <a:ext cx="67818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81" name="Text Box 9"/>
          <p:cNvSpPr txBox="1">
            <a:spLocks/>
          </p:cNvSpPr>
          <p:nvPr/>
        </p:nvSpPr>
        <p:spPr bwMode="auto">
          <a:xfrm>
            <a:off x="1219200" y="3200400"/>
            <a:ext cx="381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/>
              <a:t>0</a:t>
            </a:r>
          </a:p>
        </p:txBody>
      </p:sp>
      <p:sp>
        <p:nvSpPr>
          <p:cNvPr id="3082" name="Text Box 10"/>
          <p:cNvSpPr txBox="1">
            <a:spLocks/>
          </p:cNvSpPr>
          <p:nvPr/>
        </p:nvSpPr>
        <p:spPr bwMode="auto">
          <a:xfrm>
            <a:off x="7696200" y="3048000"/>
            <a:ext cx="609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/>
              <a:t>10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3"/>
          <p:cNvSpPr>
            <a:spLocks noGrp="1" noChangeArrowheads="1"/>
          </p:cNvSpPr>
          <p:nvPr>
            <p:ph type="title" idx="4294967295"/>
          </p:nvPr>
        </p:nvSpPr>
        <p:spPr/>
        <p:txBody>
          <a:bodyPr rIns="132080"/>
          <a:lstStyle/>
          <a:p>
            <a:pPr indent="0" eaLnBrk="1" hangingPunct="1"/>
            <a:r>
              <a:rPr lang="en-CA" smtClean="0"/>
              <a:t>Minds On!</a:t>
            </a:r>
            <a:br>
              <a:rPr lang="en-CA" smtClean="0"/>
            </a:br>
            <a:r>
              <a:rPr lang="en-CA" smtClean="0"/>
              <a:t>Human Number Line</a:t>
            </a:r>
          </a:p>
        </p:txBody>
      </p:sp>
      <p:sp>
        <p:nvSpPr>
          <p:cNvPr id="19459" name="Rectangle 4"/>
          <p:cNvSpPr>
            <a:spLocks noGrp="1" noChangeArrowheads="1"/>
          </p:cNvSpPr>
          <p:nvPr>
            <p:ph idx="4294967295"/>
          </p:nvPr>
        </p:nvSpPr>
        <p:spPr>
          <a:xfrm>
            <a:off x="381000" y="3048000"/>
            <a:ext cx="8229600" cy="3124200"/>
          </a:xfrm>
        </p:spPr>
        <p:txBody>
          <a:bodyPr rIns="132080"/>
          <a:lstStyle/>
          <a:p>
            <a:pPr eaLnBrk="1" hangingPunct="1"/>
            <a:r>
              <a:rPr lang="en-CA" smtClean="0"/>
              <a:t>Stand where 5 would be</a:t>
            </a:r>
          </a:p>
          <a:p>
            <a:pPr eaLnBrk="1" hangingPunct="1"/>
            <a:r>
              <a:rPr lang="en-CA" smtClean="0"/>
              <a:t>Stand where 3 would be</a:t>
            </a:r>
          </a:p>
          <a:p>
            <a:pPr eaLnBrk="1" hangingPunct="1"/>
            <a:r>
              <a:rPr lang="en-CA" smtClean="0"/>
              <a:t>Stand where 8 would be</a:t>
            </a:r>
          </a:p>
          <a:p>
            <a:pPr eaLnBrk="1" hangingPunct="1">
              <a:buFont typeface="Arial" charset="0"/>
              <a:buNone/>
            </a:pPr>
            <a:r>
              <a:rPr lang="en-CA" smtClean="0"/>
              <a:t>How did your thinking change?</a:t>
            </a:r>
          </a:p>
        </p:txBody>
      </p:sp>
      <p:sp>
        <p:nvSpPr>
          <p:cNvPr id="19460" name="Slide Number Placeholder 3"/>
          <p:cNvSpPr txBox="1">
            <a:spLocks noGrp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44759D67-40EF-4988-AB5D-34E43FC8E105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3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pic>
        <p:nvPicPr>
          <p:cNvPr id="19461" name="Picture 1"/>
          <p:cNvPicPr>
            <a:picLocks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9462" name="Text Box 5"/>
          <p:cNvSpPr txBox="1">
            <a:spLocks noChangeArrowheads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1B785DE9-9207-43B3-BC2F-ADDEAEDF5229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3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sp>
        <p:nvSpPr>
          <p:cNvPr id="19463" name="Line 7"/>
          <p:cNvSpPr>
            <a:spLocks noChangeShapeType="1"/>
          </p:cNvSpPr>
          <p:nvPr/>
        </p:nvSpPr>
        <p:spPr bwMode="auto">
          <a:xfrm>
            <a:off x="990600" y="1905000"/>
            <a:ext cx="67818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9464" name="Text Box 8"/>
          <p:cNvSpPr txBox="1">
            <a:spLocks/>
          </p:cNvSpPr>
          <p:nvPr/>
        </p:nvSpPr>
        <p:spPr bwMode="auto">
          <a:xfrm>
            <a:off x="838200" y="2057400"/>
            <a:ext cx="381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/>
              <a:t>0</a:t>
            </a:r>
          </a:p>
        </p:txBody>
      </p:sp>
      <p:sp>
        <p:nvSpPr>
          <p:cNvPr id="19465" name="Text Box 9"/>
          <p:cNvSpPr txBox="1">
            <a:spLocks/>
          </p:cNvSpPr>
          <p:nvPr/>
        </p:nvSpPr>
        <p:spPr bwMode="auto">
          <a:xfrm>
            <a:off x="7467600" y="2133600"/>
            <a:ext cx="609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/>
              <a:t>12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>
          <a:xfrm>
            <a:off x="457200" y="90488"/>
            <a:ext cx="8229600" cy="1052512"/>
          </a:xfrm>
        </p:spPr>
        <p:txBody>
          <a:bodyPr/>
          <a:lstStyle/>
          <a:p>
            <a:pPr indent="0"/>
            <a:r>
              <a:rPr lang="en-CA" sz="4000" smtClean="0"/>
              <a:t>Minds On!</a:t>
            </a:r>
            <a:br>
              <a:rPr lang="en-CA" sz="4000" smtClean="0"/>
            </a:br>
            <a:r>
              <a:rPr lang="en-CA" sz="4000" smtClean="0"/>
              <a:t>Value Line</a:t>
            </a: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>
          <a:xfrm>
            <a:off x="381000" y="1143000"/>
            <a:ext cx="8229600" cy="11430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en-CA" smtClean="0"/>
              <a:t>What does this activity have to do with fractions?</a:t>
            </a:r>
          </a:p>
          <a:p>
            <a:r>
              <a:rPr lang="en-CA" smtClean="0"/>
              <a:t>Place yourself on the value line</a:t>
            </a:r>
          </a:p>
          <a:p>
            <a:r>
              <a:rPr lang="en-CA" smtClean="0"/>
              <a:t>Discuss with your neighbours to ensure you have positioned yourself correctly</a:t>
            </a:r>
          </a:p>
        </p:txBody>
      </p:sp>
      <p:sp>
        <p:nvSpPr>
          <p:cNvPr id="4100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3772823C-78AD-480D-8344-5435DEB93540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4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  <p:sp>
        <p:nvSpPr>
          <p:cNvPr id="4102" name="Line 6"/>
          <p:cNvSpPr>
            <a:spLocks noChangeShapeType="1"/>
          </p:cNvSpPr>
          <p:nvPr/>
        </p:nvSpPr>
        <p:spPr bwMode="auto">
          <a:xfrm>
            <a:off x="609600" y="4495800"/>
            <a:ext cx="72390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103" name="Text Box 7"/>
          <p:cNvSpPr txBox="1">
            <a:spLocks/>
          </p:cNvSpPr>
          <p:nvPr/>
        </p:nvSpPr>
        <p:spPr bwMode="auto">
          <a:xfrm>
            <a:off x="304800" y="4953000"/>
            <a:ext cx="1371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CA" b="1"/>
              <a:t>Nothing</a:t>
            </a:r>
          </a:p>
        </p:txBody>
      </p:sp>
      <p:sp>
        <p:nvSpPr>
          <p:cNvPr id="4104" name="Text Box 8"/>
          <p:cNvSpPr txBox="1">
            <a:spLocks/>
          </p:cNvSpPr>
          <p:nvPr/>
        </p:nvSpPr>
        <p:spPr bwMode="auto">
          <a:xfrm>
            <a:off x="7315200" y="4876800"/>
            <a:ext cx="1828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CA"/>
              <a:t>Everything</a:t>
            </a:r>
          </a:p>
        </p:txBody>
      </p:sp>
      <p:sp>
        <p:nvSpPr>
          <p:cNvPr id="4105" name="Line 9"/>
          <p:cNvSpPr>
            <a:spLocks noChangeShapeType="1"/>
          </p:cNvSpPr>
          <p:nvPr/>
        </p:nvSpPr>
        <p:spPr bwMode="auto">
          <a:xfrm>
            <a:off x="609600" y="4572000"/>
            <a:ext cx="0" cy="30480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106" name="Line 10"/>
          <p:cNvSpPr>
            <a:spLocks noChangeShapeType="1"/>
          </p:cNvSpPr>
          <p:nvPr/>
        </p:nvSpPr>
        <p:spPr bwMode="auto">
          <a:xfrm>
            <a:off x="7848600" y="4495800"/>
            <a:ext cx="0" cy="30480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3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28600"/>
            <a:ext cx="8686800" cy="1509713"/>
          </a:xfrm>
        </p:spPr>
        <p:txBody>
          <a:bodyPr rIns="132080"/>
          <a:lstStyle/>
          <a:p>
            <a:pPr indent="0" eaLnBrk="1" hangingPunct="1"/>
            <a:r>
              <a:rPr lang="en-CA" smtClean="0"/>
              <a:t>Minds On!</a:t>
            </a:r>
            <a:br>
              <a:rPr lang="en-CA" smtClean="0"/>
            </a:br>
            <a:r>
              <a:rPr lang="en-CA" smtClean="0"/>
              <a:t>Human Number Line – again!</a:t>
            </a:r>
          </a:p>
        </p:txBody>
      </p:sp>
      <p:sp>
        <p:nvSpPr>
          <p:cNvPr id="20483" name="Rectangle 4"/>
          <p:cNvSpPr>
            <a:spLocks noGrp="1" noChangeArrowheads="1"/>
          </p:cNvSpPr>
          <p:nvPr>
            <p:ph idx="4294967295"/>
          </p:nvPr>
        </p:nvSpPr>
        <p:spPr>
          <a:xfrm>
            <a:off x="457200" y="3733800"/>
            <a:ext cx="8229600" cy="3124200"/>
          </a:xfrm>
        </p:spPr>
        <p:txBody>
          <a:bodyPr rIns="132080"/>
          <a:lstStyle/>
          <a:p>
            <a:pPr eaLnBrk="1" hangingPunct="1"/>
            <a:r>
              <a:rPr lang="en-CA" smtClean="0"/>
              <a:t>Stand where one half would be</a:t>
            </a:r>
          </a:p>
          <a:p>
            <a:pPr eaLnBrk="1" hangingPunct="1"/>
            <a:r>
              <a:rPr lang="en-CA" smtClean="0"/>
              <a:t>Stand where one fourth would be</a:t>
            </a:r>
          </a:p>
          <a:p>
            <a:pPr eaLnBrk="1" hangingPunct="1"/>
            <a:r>
              <a:rPr lang="en-CA" smtClean="0"/>
              <a:t>Stand where three fourths would be</a:t>
            </a:r>
          </a:p>
          <a:p>
            <a:pPr eaLnBrk="1" hangingPunct="1">
              <a:buFont typeface="Arial" charset="0"/>
              <a:buNone/>
            </a:pPr>
            <a:endParaRPr lang="en-CA" smtClean="0"/>
          </a:p>
        </p:txBody>
      </p:sp>
      <p:sp>
        <p:nvSpPr>
          <p:cNvPr id="20484" name="Slide Number Placeholder 3"/>
          <p:cNvSpPr txBox="1">
            <a:spLocks noGrp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ACD594B4-290C-4DB3-B9EB-41869728A361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5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pic>
        <p:nvPicPr>
          <p:cNvPr id="20485" name="Picture 1"/>
          <p:cNvPicPr>
            <a:picLocks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5340350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0486" name="Text Box 5"/>
          <p:cNvSpPr txBox="1">
            <a:spLocks noChangeArrowheads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02F45704-2887-46BA-9736-1E4E6F9800D3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5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sp>
        <p:nvSpPr>
          <p:cNvPr id="20487" name="Line 7"/>
          <p:cNvSpPr>
            <a:spLocks noChangeShapeType="1"/>
          </p:cNvSpPr>
          <p:nvPr/>
        </p:nvSpPr>
        <p:spPr bwMode="auto">
          <a:xfrm>
            <a:off x="1295400" y="2514600"/>
            <a:ext cx="67818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488" name="Text Box 8"/>
          <p:cNvSpPr txBox="1">
            <a:spLocks/>
          </p:cNvSpPr>
          <p:nvPr/>
        </p:nvSpPr>
        <p:spPr bwMode="auto">
          <a:xfrm>
            <a:off x="1219200" y="3200400"/>
            <a:ext cx="381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/>
              <a:t>0</a:t>
            </a:r>
          </a:p>
        </p:txBody>
      </p:sp>
      <p:sp>
        <p:nvSpPr>
          <p:cNvPr id="20489" name="Text Box 9"/>
          <p:cNvSpPr txBox="1">
            <a:spLocks/>
          </p:cNvSpPr>
          <p:nvPr/>
        </p:nvSpPr>
        <p:spPr bwMode="auto">
          <a:xfrm>
            <a:off x="7696200" y="3048000"/>
            <a:ext cx="609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/>
              <a:t>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3"/>
          <p:cNvSpPr>
            <a:spLocks noGrp="1" noChangeArrowheads="1"/>
          </p:cNvSpPr>
          <p:nvPr>
            <p:ph type="title" idx="4294967295"/>
          </p:nvPr>
        </p:nvSpPr>
        <p:spPr/>
        <p:txBody>
          <a:bodyPr rIns="132080"/>
          <a:lstStyle/>
          <a:p>
            <a:pPr indent="0" eaLnBrk="1" hangingPunct="1"/>
            <a:r>
              <a:rPr lang="en-CA" smtClean="0"/>
              <a:t>Minds On!</a:t>
            </a:r>
            <a:br>
              <a:rPr lang="en-CA" smtClean="0"/>
            </a:br>
            <a:r>
              <a:rPr lang="en-CA" smtClean="0"/>
              <a:t>Human Number Line</a:t>
            </a:r>
          </a:p>
        </p:txBody>
      </p:sp>
      <p:sp>
        <p:nvSpPr>
          <p:cNvPr id="21507" name="Rectangle 4"/>
          <p:cNvSpPr>
            <a:spLocks noGrp="1" noChangeArrowheads="1"/>
          </p:cNvSpPr>
          <p:nvPr>
            <p:ph idx="4294967295"/>
          </p:nvPr>
        </p:nvSpPr>
        <p:spPr>
          <a:xfrm>
            <a:off x="457200" y="3733800"/>
            <a:ext cx="8229600" cy="3124200"/>
          </a:xfrm>
        </p:spPr>
        <p:txBody>
          <a:bodyPr rIns="132080"/>
          <a:lstStyle/>
          <a:p>
            <a:pPr eaLnBrk="1" hangingPunct="1">
              <a:buFont typeface="Arial" charset="0"/>
              <a:buNone/>
            </a:pPr>
            <a:r>
              <a:rPr lang="en-CA" smtClean="0"/>
              <a:t>Mystery person stands somewhere and the rest figure out what fraction he/she might be</a:t>
            </a:r>
          </a:p>
          <a:p>
            <a:pPr eaLnBrk="1" hangingPunct="1">
              <a:buFont typeface="Arial" charset="0"/>
              <a:buNone/>
            </a:pPr>
            <a:endParaRPr lang="en-CA" smtClean="0"/>
          </a:p>
        </p:txBody>
      </p:sp>
      <p:sp>
        <p:nvSpPr>
          <p:cNvPr id="21508" name="Slide Number Placeholder 3"/>
          <p:cNvSpPr txBox="1">
            <a:spLocks noGrp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9E277A45-9FA2-4395-A574-6789BD3883F9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6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pic>
        <p:nvPicPr>
          <p:cNvPr id="21509" name="Picture 1"/>
          <p:cNvPicPr>
            <a:picLocks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5340350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1510" name="Text Box 5"/>
          <p:cNvSpPr txBox="1">
            <a:spLocks noChangeArrowheads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06BF83B3-F08F-41F5-9EF0-1E6DF43B4186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6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sp>
        <p:nvSpPr>
          <p:cNvPr id="21511" name="Line 7"/>
          <p:cNvSpPr>
            <a:spLocks noChangeShapeType="1"/>
          </p:cNvSpPr>
          <p:nvPr/>
        </p:nvSpPr>
        <p:spPr bwMode="auto">
          <a:xfrm>
            <a:off x="1295400" y="2514600"/>
            <a:ext cx="67818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1512" name="Text Box 8"/>
          <p:cNvSpPr txBox="1">
            <a:spLocks/>
          </p:cNvSpPr>
          <p:nvPr/>
        </p:nvSpPr>
        <p:spPr bwMode="auto">
          <a:xfrm>
            <a:off x="1219200" y="3200400"/>
            <a:ext cx="381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/>
              <a:t>0</a:t>
            </a:r>
          </a:p>
        </p:txBody>
      </p:sp>
      <p:sp>
        <p:nvSpPr>
          <p:cNvPr id="21513" name="Text Box 9"/>
          <p:cNvSpPr txBox="1">
            <a:spLocks/>
          </p:cNvSpPr>
          <p:nvPr/>
        </p:nvSpPr>
        <p:spPr bwMode="auto">
          <a:xfrm>
            <a:off x="7696200" y="3048000"/>
            <a:ext cx="609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/>
              <a:t>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ChangeArrowheads="1"/>
          </p:cNvSpPr>
          <p:nvPr>
            <p:ph type="title"/>
          </p:nvPr>
        </p:nvSpPr>
        <p:spPr>
          <a:xfrm>
            <a:off x="457200" y="90488"/>
            <a:ext cx="8229600" cy="823912"/>
          </a:xfrm>
        </p:spPr>
        <p:txBody>
          <a:bodyPr/>
          <a:lstStyle/>
          <a:p>
            <a:pPr algn="ctr"/>
            <a:r>
              <a:rPr lang="en-CA" sz="4000" smtClean="0"/>
              <a:t>Action!</a:t>
            </a:r>
            <a:br>
              <a:rPr lang="en-CA" sz="4000" smtClean="0"/>
            </a:br>
            <a:r>
              <a:rPr lang="en-CA" sz="4000" smtClean="0"/>
              <a:t>Adding Tape Paper Folding</a:t>
            </a:r>
          </a:p>
        </p:txBody>
      </p:sp>
      <p:sp>
        <p:nvSpPr>
          <p:cNvPr id="22531" name="Rectangle 3"/>
          <p:cNvSpPr>
            <a:spLocks noChangeArrowheads="1"/>
          </p:cNvSpPr>
          <p:nvPr>
            <p:ph type="body" idx="1"/>
          </p:nvPr>
        </p:nvSpPr>
        <p:spPr>
          <a:xfrm>
            <a:off x="1219200" y="2286000"/>
            <a:ext cx="7924800" cy="42672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en-CA" sz="2800" smtClean="0"/>
              <a:t>In Pairs …</a:t>
            </a:r>
          </a:p>
          <a:p>
            <a:r>
              <a:rPr lang="en-CA" sz="2800" smtClean="0"/>
              <a:t>How can you fold the tape to get halves?</a:t>
            </a:r>
          </a:p>
          <a:p>
            <a:r>
              <a:rPr lang="en-CA" sz="2800" smtClean="0"/>
              <a:t>How can you fold the tape to get fourths?</a:t>
            </a:r>
          </a:p>
          <a:p>
            <a:r>
              <a:rPr lang="en-CA" sz="2800" smtClean="0"/>
              <a:t>Label your fractions</a:t>
            </a:r>
          </a:p>
          <a:p>
            <a:r>
              <a:rPr lang="en-CA" sz="2800" smtClean="0"/>
              <a:t>Discuss with your partner, "Why are the fractions different on your various sized adding tape pieces?"</a:t>
            </a:r>
          </a:p>
        </p:txBody>
      </p:sp>
      <p:sp>
        <p:nvSpPr>
          <p:cNvPr id="22532" name="Rectangle 4"/>
          <p:cNvSpPr>
            <a:spLocks/>
          </p:cNvSpPr>
          <p:nvPr/>
        </p:nvSpPr>
        <p:spPr bwMode="auto">
          <a:xfrm>
            <a:off x="838200" y="1295400"/>
            <a:ext cx="7391400" cy="685800"/>
          </a:xfrm>
          <a:prstGeom prst="rect">
            <a:avLst/>
          </a:prstGeom>
          <a:solidFill>
            <a:schemeClr val="bg1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2533" name="Text Box 5"/>
          <p:cNvSpPr txBox="1">
            <a:spLocks/>
          </p:cNvSpPr>
          <p:nvPr/>
        </p:nvSpPr>
        <p:spPr bwMode="auto">
          <a:xfrm>
            <a:off x="838200" y="2133600"/>
            <a:ext cx="381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CA"/>
              <a:t>0</a:t>
            </a:r>
          </a:p>
        </p:txBody>
      </p:sp>
      <p:sp>
        <p:nvSpPr>
          <p:cNvPr id="22534" name="Text Box 6"/>
          <p:cNvSpPr txBox="1">
            <a:spLocks/>
          </p:cNvSpPr>
          <p:nvPr/>
        </p:nvSpPr>
        <p:spPr bwMode="auto">
          <a:xfrm>
            <a:off x="8001000" y="2057400"/>
            <a:ext cx="381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CA"/>
              <a:t>1</a:t>
            </a: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ChangeArrowheads="1"/>
          </p:cNvSpPr>
          <p:nvPr>
            <p:ph type="title"/>
          </p:nvPr>
        </p:nvSpPr>
        <p:spPr>
          <a:xfrm>
            <a:off x="457200" y="90488"/>
            <a:ext cx="8229600" cy="823912"/>
          </a:xfrm>
        </p:spPr>
        <p:txBody>
          <a:bodyPr/>
          <a:lstStyle/>
          <a:p>
            <a:pPr algn="ctr"/>
            <a:r>
              <a:rPr lang="en-CA" smtClean="0"/>
              <a:t>Adding Tape Paper Folding</a:t>
            </a:r>
          </a:p>
        </p:txBody>
      </p:sp>
      <p:sp>
        <p:nvSpPr>
          <p:cNvPr id="23555" name="Rectangle 3"/>
          <p:cNvSpPr>
            <a:spLocks noChangeArrowheads="1"/>
          </p:cNvSpPr>
          <p:nvPr>
            <p:ph type="body" idx="1"/>
          </p:nvPr>
        </p:nvSpPr>
        <p:spPr>
          <a:xfrm>
            <a:off x="990600" y="1828800"/>
            <a:ext cx="7543800" cy="42672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en-CA" sz="2800" smtClean="0"/>
              <a:t>In Pairs with a new adding tape …</a:t>
            </a:r>
          </a:p>
          <a:p>
            <a:r>
              <a:rPr lang="en-CA" sz="2800" smtClean="0"/>
              <a:t>How can you fold the tape to get thirds?</a:t>
            </a:r>
          </a:p>
          <a:p>
            <a:r>
              <a:rPr lang="en-CA" sz="2800" smtClean="0"/>
              <a:t>What would happen if you folded the tape in half again?</a:t>
            </a:r>
          </a:p>
          <a:p>
            <a:r>
              <a:rPr lang="en-CA" sz="2800" smtClean="0"/>
              <a:t>Label your fractions</a:t>
            </a:r>
          </a:p>
          <a:p>
            <a:r>
              <a:rPr lang="en-CA" sz="2800" smtClean="0"/>
              <a:t>Discuss with your partner, "Why are the fractions different on your various sized adding tape pieces?"</a:t>
            </a:r>
          </a:p>
        </p:txBody>
      </p:sp>
      <p:sp>
        <p:nvSpPr>
          <p:cNvPr id="23556" name="Rectangle 4"/>
          <p:cNvSpPr>
            <a:spLocks/>
          </p:cNvSpPr>
          <p:nvPr/>
        </p:nvSpPr>
        <p:spPr bwMode="auto">
          <a:xfrm>
            <a:off x="838200" y="914400"/>
            <a:ext cx="7391400" cy="685800"/>
          </a:xfrm>
          <a:prstGeom prst="rect">
            <a:avLst/>
          </a:prstGeom>
          <a:solidFill>
            <a:schemeClr val="bg1"/>
          </a:solidFill>
          <a:ln w="381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3557" name="Text Box 5"/>
          <p:cNvSpPr txBox="1">
            <a:spLocks/>
          </p:cNvSpPr>
          <p:nvPr/>
        </p:nvSpPr>
        <p:spPr bwMode="auto">
          <a:xfrm>
            <a:off x="685800" y="1524000"/>
            <a:ext cx="381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CA"/>
              <a:t>0</a:t>
            </a:r>
          </a:p>
        </p:txBody>
      </p:sp>
      <p:sp>
        <p:nvSpPr>
          <p:cNvPr id="23558" name="Text Box 6"/>
          <p:cNvSpPr txBox="1">
            <a:spLocks/>
          </p:cNvSpPr>
          <p:nvPr/>
        </p:nvSpPr>
        <p:spPr bwMode="auto">
          <a:xfrm>
            <a:off x="8001000" y="1600200"/>
            <a:ext cx="381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CA"/>
              <a:t>1</a:t>
            </a: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indent="0" algn="ctr"/>
            <a:r>
              <a:rPr lang="en-CA" smtClean="0"/>
              <a:t>Body Fractions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en-CA" smtClean="0"/>
              <a:t>With your partner …</a:t>
            </a:r>
          </a:p>
          <a:p>
            <a:r>
              <a:rPr lang="en-CA" smtClean="0"/>
              <a:t>Discuss where these fractions would be on your bodies  </a:t>
            </a:r>
            <a:r>
              <a:rPr lang="en-CA" b="1" smtClean="0"/>
              <a:t>one half, one fourth, two thirds</a:t>
            </a:r>
          </a:p>
          <a:p>
            <a:r>
              <a:rPr lang="en-CA" smtClean="0"/>
              <a:t>Mark those spots with stickers</a:t>
            </a:r>
          </a:p>
          <a:p>
            <a:r>
              <a:rPr lang="en-CA" smtClean="0"/>
              <a:t>Use adding tape to check estimations</a:t>
            </a:r>
          </a:p>
          <a:p>
            <a:endParaRPr lang="en-CA" smtClean="0"/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4474CCA2-C2B3-458A-85C1-754141104BE8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9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8"/>
  <p:tag name="MMPROD_UIDATA" val="&lt;database version=&quot;6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 - &amp;quot;Math CAMPPP 2011&amp;quot;&quot;/&gt;&lt;property id=&quot;20307&quot; value=&quot;256&quot;/&gt;&lt;/object&gt;&lt;object type=&quot;3&quot; unique_id=&quot;10005&quot;&gt;&lt;property id=&quot;20148&quot; value=&quot;5&quot;/&gt;&lt;property id=&quot;20300&quot; value=&quot;Slide 2&quot;/&gt;&lt;property id=&quot;20307&quot; value=&quot;262&quot;/&gt;&lt;/object&gt;&lt;object type=&quot;3&quot; unique_id=&quot;10006&quot;&gt;&lt;property id=&quot;20148&quot; value=&quot;5&quot;/&gt;&lt;property id=&quot;20300&quot; value=&quot;Slide 3&quot;/&gt;&lt;property id=&quot;20307&quot; value=&quot;263&quot;/&gt;&lt;/object&gt;&lt;object type=&quot;3&quot; unique_id=&quot;10007&quot;&gt;&lt;property id=&quot;20148&quot; value=&quot;5&quot;/&gt;&lt;property id=&quot;20300&quot; value=&quot;Slide 4&quot;/&gt;&lt;property id=&quot;20307&quot; value=&quot;264&quot;/&gt;&lt;/object&gt;&lt;/object&gt;&lt;/object&gt;&lt;/database&gt;"/>
</p:tagLst>
</file>

<file path=ppt/theme/theme1.xml><?xml version="1.0" encoding="utf-8"?>
<a:theme xmlns:a="http://schemas.openxmlformats.org/drawingml/2006/main" name="2_Default Design">
  <a:themeElements>
    <a:clrScheme name="2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2_Default Design">
      <a:majorFont>
        <a:latin typeface="Arial"/>
        <a:ea typeface="ヒラギノ角ゴ ProN W3"/>
        <a:cs typeface="ヒラギノ角ゴ ProN W3"/>
      </a:majorFont>
      <a:minorFont>
        <a:latin typeface="Arial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BE0E3"/>
        </a:solidFill>
        <a:ln w="9525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Arial" charset="0"/>
            <a:ea typeface="ヒラギノ角ゴ ProN W3" charset="0"/>
            <a:cs typeface="ヒラギノ角ゴ ProN W3" charset="0"/>
            <a:sym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BE0E3"/>
        </a:solidFill>
        <a:ln w="9525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Arial" charset="0"/>
            <a:ea typeface="ヒラギノ角ゴ ProN W3" charset="0"/>
            <a:cs typeface="ヒラギノ角ゴ ProN W3" charset="0"/>
            <a:sym typeface="Arial" charset="0"/>
          </a:defRPr>
        </a:defPPr>
      </a:lstStyle>
    </a:lnDef>
  </a:objectDefaults>
  <a:extraClrSchemeLst>
    <a:extraClrScheme>
      <a:clrScheme name="2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229</TotalTime>
  <Pages>0</Pages>
  <Words>481</Words>
  <Characters>0</Characters>
  <Application>Microsoft Office PowerPoint</Application>
  <PresentationFormat>On-screen Show (4:3)</PresentationFormat>
  <Lines>0</Lines>
  <Paragraphs>91</Paragraphs>
  <Slides>13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8" baseType="lpstr">
      <vt:lpstr>Arial</vt:lpstr>
      <vt:lpstr>ＭＳ Ｐゴシック</vt:lpstr>
      <vt:lpstr>Tahoma</vt:lpstr>
      <vt:lpstr>Calibri</vt:lpstr>
      <vt:lpstr>2_Default Design</vt:lpstr>
      <vt:lpstr>Math CAMPPP 2012</vt:lpstr>
      <vt:lpstr>Minds On! Human Number Line</vt:lpstr>
      <vt:lpstr>Minds On! Human Number Line</vt:lpstr>
      <vt:lpstr>Minds On! Value Line</vt:lpstr>
      <vt:lpstr>Minds On! Human Number Line – again!</vt:lpstr>
      <vt:lpstr>Minds On! Human Number Line</vt:lpstr>
      <vt:lpstr>Action! Adding Tape Paper Folding</vt:lpstr>
      <vt:lpstr>Adding Tape Paper Folding</vt:lpstr>
      <vt:lpstr>Body Fractions</vt:lpstr>
      <vt:lpstr>Body Fractions</vt:lpstr>
      <vt:lpstr>Check for Understanding</vt:lpstr>
      <vt:lpstr>Learning Goals</vt:lpstr>
      <vt:lpstr>Consolidation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&lt;Title&gt;</dc:title>
  <dc:creator>CSC</dc:creator>
  <cp:lastModifiedBy>cchaput</cp:lastModifiedBy>
  <cp:revision>17</cp:revision>
  <dcterms:modified xsi:type="dcterms:W3CDTF">2012-07-27T00:20:48Z</dcterms:modified>
</cp:coreProperties>
</file>